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72E0A3-F985-4CA3-8EC3-65EDD20CEDB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7EF597-27AE-486A-B120-2D699C6FE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41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FECCCB-FB4D-4970-8C38-162196CA5A84}" type="slidenum">
              <a:rPr lang="en-US" altLang="ar-SA" sz="1200" smtClean="0"/>
              <a:pPr/>
              <a:t>1</a:t>
            </a:fld>
            <a:endParaRPr lang="en-US" altLang="ar-SA" sz="1200"/>
          </a:p>
        </p:txBody>
      </p:sp>
    </p:spTree>
    <p:extLst>
      <p:ext uri="{BB962C8B-B14F-4D97-AF65-F5344CB8AC3E}">
        <p14:creationId xmlns:p14="http://schemas.microsoft.com/office/powerpoint/2010/main" val="253434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1CC8EE-4674-4F37-9B05-2975EF5ABBCB}" type="slidenum">
              <a:rPr lang="en-US" altLang="ar-IQ" sz="1200" smtClean="0"/>
              <a:pPr/>
              <a:t>11</a:t>
            </a:fld>
            <a:endParaRPr lang="en-US" altLang="ar-IQ" sz="1200"/>
          </a:p>
        </p:txBody>
      </p:sp>
    </p:spTree>
    <p:extLst>
      <p:ext uri="{BB962C8B-B14F-4D97-AF65-F5344CB8AC3E}">
        <p14:creationId xmlns:p14="http://schemas.microsoft.com/office/powerpoint/2010/main" val="307801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85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028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64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776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732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81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874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96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77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6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4A40-D36B-41A6-A22A-3899F562A13F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DD68-D3D9-4056-A34F-F84FC167AF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60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" y="0"/>
            <a:ext cx="11791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24000" y="72072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 year </a:t>
            </a:r>
            <a:endParaRPr lang="en-AU" sz="32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28600"/>
            <a:ext cx="1376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HP\Desktop\fifth_copy_40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6" y="182564"/>
            <a:ext cx="15208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 dirty="0">
                <a:solidFill>
                  <a:srgbClr val="FF0000"/>
                </a:solidFill>
              </a:rPr>
              <a:t>University of </a:t>
            </a:r>
            <a:r>
              <a:rPr lang="en-US" altLang="ar-SA" sz="1400" dirty="0" err="1">
                <a:solidFill>
                  <a:srgbClr val="FF0000"/>
                </a:solidFill>
              </a:rPr>
              <a:t>Basrah</a:t>
            </a:r>
            <a:r>
              <a:rPr lang="en-US" altLang="ar-SA" sz="1400" dirty="0">
                <a:solidFill>
                  <a:srgbClr val="FF0000"/>
                </a:solidFill>
              </a:rPr>
              <a:t>-College of Medicine-Physiology Department</a:t>
            </a:r>
            <a:endParaRPr lang="ar-SA" altLang="ar-SA" sz="1400" dirty="0">
              <a:solidFill>
                <a:srgbClr val="FF0000"/>
              </a:solidFill>
            </a:endParaRPr>
          </a:p>
        </p:txBody>
      </p:sp>
      <p:sp>
        <p:nvSpPr>
          <p:cNvPr id="3079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1B221A-CC64-4695-9801-824B9E1E260C}" type="slidenum">
              <a:rPr lang="ar-SA" altLang="ar-SA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ar-SA" altLang="ar-SA" sz="1400"/>
          </a:p>
        </p:txBody>
      </p:sp>
      <p:sp>
        <p:nvSpPr>
          <p:cNvPr id="3080" name="مستطيل 5"/>
          <p:cNvSpPr>
            <a:spLocks noChangeArrowheads="1"/>
          </p:cNvSpPr>
          <p:nvPr/>
        </p:nvSpPr>
        <p:spPr bwMode="auto">
          <a:xfrm>
            <a:off x="1523999" y="4648994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Assistants professor 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Dr.Mohammed</a:t>
            </a:r>
            <a:r>
              <a:rPr lang="en-US" alt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 Jaber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Physiology Department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altLang="ar-S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US" altLang="ar-S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عنوان 1"/>
          <p:cNvSpPr txBox="1">
            <a:spLocks/>
          </p:cNvSpPr>
          <p:nvPr/>
        </p:nvSpPr>
        <p:spPr bwMode="auto">
          <a:xfrm>
            <a:off x="2209800" y="1782763"/>
            <a:ext cx="7772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S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L26-</a:t>
            </a:r>
            <a:r>
              <a:rPr lang="en-US" altLang="ar-IQ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within the body</a:t>
            </a:r>
          </a:p>
        </p:txBody>
      </p:sp>
      <p:sp>
        <p:nvSpPr>
          <p:cNvPr id="3082" name="مستطيل 12"/>
          <p:cNvSpPr>
            <a:spLocks noChangeArrowheads="1"/>
          </p:cNvSpPr>
          <p:nvPr/>
        </p:nvSpPr>
        <p:spPr bwMode="auto">
          <a:xfrm>
            <a:off x="2424113" y="2376489"/>
            <a:ext cx="6723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Nervous System and the Neuron.</a:t>
            </a:r>
            <a:endParaRPr lang="en-US" altLang="ar-S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875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s://upload.wikimedia.org/wikipedia/commons/thumb/9/95/Action_Potential.gif/300px-Action_Potenti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24" y="2105650"/>
            <a:ext cx="756602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مستطيل 2"/>
          <p:cNvSpPr>
            <a:spLocks noChangeArrowheads="1"/>
          </p:cNvSpPr>
          <p:nvPr/>
        </p:nvSpPr>
        <p:spPr bwMode="auto">
          <a:xfrm>
            <a:off x="368490" y="214314"/>
            <a:ext cx="1097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Potential: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When the neuron is stimulated ,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momentary change in the resting potential occurs at the point of stimulation.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potential change ,is called the </a:t>
            </a:r>
            <a:r>
              <a:rPr lang="en-US" altLang="ar-IQ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potential. 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Propagates along the axon.</a:t>
            </a:r>
            <a:r>
              <a:rPr lang="en-US" altLang="ar-IQ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340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4341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849F47-39E7-4ABA-8E09-21B3FA77D9E6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ar-SA" sz="1400"/>
          </a:p>
        </p:txBody>
      </p:sp>
      <p:pic>
        <p:nvPicPr>
          <p:cNvPr id="14342" name="صورة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46564"/>
            <a:ext cx="561975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6"/>
          <p:cNvSpPr>
            <a:spLocks noChangeArrowheads="1"/>
          </p:cNvSpPr>
          <p:nvPr/>
        </p:nvSpPr>
        <p:spPr bwMode="auto">
          <a:xfrm>
            <a:off x="1061420" y="6393062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539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-48906113" y="-68173600"/>
            <a:ext cx="106907013" cy="138858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41018" tIns="68620293" rIns="51441018" bIns="6862029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ar-IQ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Na</a:t>
            </a:r>
            <a:r>
              <a:rPr lang="en-US" altLang="ar-IQ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ar-IQ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 K</a:t>
            </a:r>
            <a:r>
              <a:rPr lang="en-US" altLang="ar-IQ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ar-IQ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5363" name="Picture 2" descr="https://faculty.washington.edu/chudler/gif/actionp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33501"/>
            <a:ext cx="61928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4546601" y="3357563"/>
            <a:ext cx="8286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365" name="Straight Arrow Connector 6"/>
          <p:cNvCxnSpPr>
            <a:cxnSpLocks noChangeShapeType="1"/>
          </p:cNvCxnSpPr>
          <p:nvPr/>
        </p:nvCxnSpPr>
        <p:spPr bwMode="auto">
          <a:xfrm>
            <a:off x="4800600" y="1165226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Arrow Connector 8"/>
          <p:cNvCxnSpPr>
            <a:cxnSpLocks noChangeShapeType="1"/>
          </p:cNvCxnSpPr>
          <p:nvPr/>
        </p:nvCxnSpPr>
        <p:spPr bwMode="auto">
          <a:xfrm flipV="1">
            <a:off x="5880100" y="1165226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713289" y="3087689"/>
            <a:ext cx="661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 Na</a:t>
            </a:r>
            <a:r>
              <a:rPr lang="en-US" altLang="ar-IQ" sz="1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ar-IQ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altLang="ar-IQ" sz="1400"/>
          </a:p>
        </p:txBody>
      </p:sp>
      <p:cxnSp>
        <p:nvCxnSpPr>
          <p:cNvPr id="15368" name="Straight Arrow Connector 11"/>
          <p:cNvCxnSpPr>
            <a:cxnSpLocks noChangeShapeType="1"/>
          </p:cNvCxnSpPr>
          <p:nvPr/>
        </p:nvCxnSpPr>
        <p:spPr bwMode="auto">
          <a:xfrm flipV="1">
            <a:off x="4727575" y="3087689"/>
            <a:ext cx="0" cy="319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375275" y="1525589"/>
            <a:ext cx="0" cy="39052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370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5371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24786-C9D1-49B3-AEB4-731E8AB7F334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ar-SA" sz="140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9822" y="745588"/>
            <a:ext cx="4218698" cy="3570551"/>
          </a:xfrm>
          <a:prstGeom prst="rect">
            <a:avLst/>
          </a:prstGeom>
        </p:spPr>
      </p:pic>
      <p:sp>
        <p:nvSpPr>
          <p:cNvPr id="15" name="مستطيل 6"/>
          <p:cNvSpPr>
            <a:spLocks noChangeArrowheads="1"/>
          </p:cNvSpPr>
          <p:nvPr/>
        </p:nvSpPr>
        <p:spPr bwMode="auto">
          <a:xfrm>
            <a:off x="1075593" y="6352539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41898263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مستطيل 4"/>
          <p:cNvSpPr>
            <a:spLocks noChangeArrowheads="1"/>
          </p:cNvSpPr>
          <p:nvPr/>
        </p:nvSpPr>
        <p:spPr bwMode="auto">
          <a:xfrm>
            <a:off x="504967" y="243743"/>
            <a:ext cx="96772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ar-IQ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caused by positive ions moving in and then out of the neuron at a certain spot on the neuron membrane. </a:t>
            </a:r>
          </a:p>
        </p:txBody>
      </p:sp>
      <p:pic>
        <p:nvPicPr>
          <p:cNvPr id="17411" name="Picture 7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135064"/>
            <a:ext cx="57610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https://upload.wikimedia.org/wikipedia/commons/thumb/9/95/Action_Potential.gif/300px-Action_Potenti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732" y="2596357"/>
            <a:ext cx="51054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7414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B7AA07-B88A-413D-9F57-3263364F67B9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ar-SA" sz="1400"/>
          </a:p>
        </p:txBody>
      </p:sp>
      <p:pic>
        <p:nvPicPr>
          <p:cNvPr id="17415" name="Picture 2" descr="ØµÙØ±Ø© Ø°Ø§Øª ØµÙØ©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663950"/>
            <a:ext cx="66151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6"/>
          <p:cNvSpPr>
            <a:spLocks noChangeArrowheads="1"/>
          </p:cNvSpPr>
          <p:nvPr/>
        </p:nvSpPr>
        <p:spPr bwMode="auto">
          <a:xfrm>
            <a:off x="1037490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318120608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صورة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012825"/>
            <a:ext cx="69532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558925" y="168433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</a:t>
            </a:r>
          </a:p>
        </p:txBody>
      </p:sp>
      <p:sp>
        <p:nvSpPr>
          <p:cNvPr id="18436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8437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24776A-0FDB-434B-94FB-45B8A1C566B9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ar-SA" sz="1400"/>
          </a:p>
        </p:txBody>
      </p:sp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294563" y="1871663"/>
            <a:ext cx="213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Repolarization</a:t>
            </a:r>
          </a:p>
        </p:txBody>
      </p:sp>
      <p:sp>
        <p:nvSpPr>
          <p:cNvPr id="9" name="مستطيل 6"/>
          <p:cNvSpPr>
            <a:spLocks noChangeArrowheads="1"/>
          </p:cNvSpPr>
          <p:nvPr/>
        </p:nvSpPr>
        <p:spPr bwMode="auto">
          <a:xfrm>
            <a:off x="1111367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07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82389" y="115888"/>
            <a:ext cx="110956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alt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Refractory Period  </a:t>
            </a:r>
          </a:p>
          <a:p>
            <a:pPr algn="l" rtl="0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Harder  for the axon to produce subsequent action potentials during this interval</a:t>
            </a:r>
            <a:endParaRPr lang="en-US" altLang="ar-IQ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During this time (~ 1 </a:t>
            </a:r>
            <a:r>
              <a:rPr lang="en-US" altLang="ar-IQ" sz="2400" b="1" dirty="0" err="1">
                <a:latin typeface="Times New Roman" pitchFamily="18" charset="0"/>
                <a:cs typeface="Times New Roman" pitchFamily="18" charset="0"/>
              </a:rPr>
              <a:t>msec</a:t>
            </a: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), the Na+ and K+ Channels cannot be opened by a stimulus.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ar-IQ" sz="2400" b="1" i="1" dirty="0">
                <a:latin typeface="Times New Roman" pitchFamily="18" charset="0"/>
                <a:cs typeface="Times New Roman" pitchFamily="18" charset="0"/>
              </a:rPr>
              <a:t>Na+/K+ Pump</a:t>
            </a: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 actively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pumps Na+ out of the neuron</a:t>
            </a: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K+ into the neuron</a:t>
            </a: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This reestablishes the initial ion distribution of the resting neuron. </a:t>
            </a:r>
          </a:p>
        </p:txBody>
      </p:sp>
      <p:sp>
        <p:nvSpPr>
          <p:cNvPr id="19459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9460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190BE4-8AE1-475D-B4E1-FFB4F8BE1388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ar-SA" sz="1400"/>
          </a:p>
        </p:txBody>
      </p:sp>
      <p:pic>
        <p:nvPicPr>
          <p:cNvPr id="19461" name="صورة 3" descr="ÙØªÙØ¬Ø© Ø¨Ø­Ø« Ø§ÙØµÙØ± Ø¹Ù âªresting potential of cell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465513"/>
            <a:ext cx="6832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6"/>
          <p:cNvSpPr>
            <a:spLocks noChangeArrowheads="1"/>
          </p:cNvSpPr>
          <p:nvPr/>
        </p:nvSpPr>
        <p:spPr bwMode="auto">
          <a:xfrm>
            <a:off x="1133963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015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ØµÙØ±Ø© Ø°Ø§Øª ØµÙØ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7" y="2919989"/>
            <a:ext cx="42799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مستطيل 2"/>
          <p:cNvSpPr>
            <a:spLocks noChangeArrowheads="1"/>
          </p:cNvSpPr>
          <p:nvPr/>
        </p:nvSpPr>
        <p:spPr bwMode="auto">
          <a:xfrm>
            <a:off x="671015" y="1343098"/>
            <a:ext cx="108499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wave of action potentials travel from the dendrites all the way to the axon terminals.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axon terminal, the </a:t>
            </a:r>
            <a:r>
              <a:rPr lang="en-US" altLang="ar-SA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impulse is converted to a </a:t>
            </a:r>
            <a:r>
              <a:rPr lang="en-US" altLang="ar-SA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signal.</a:t>
            </a: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مستطيل 3"/>
          <p:cNvSpPr>
            <a:spLocks noChangeArrowheads="1"/>
          </p:cNvSpPr>
          <p:nvPr/>
        </p:nvSpPr>
        <p:spPr bwMode="auto">
          <a:xfrm>
            <a:off x="671016" y="265113"/>
            <a:ext cx="110114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single action potential acts as a stimulus to neighboring proteins and initiates an action potential in another part of the neuron. </a:t>
            </a: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0486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72AAE6-2423-4DE1-8689-9E0585A18C3D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ar-SA" sz="140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692" y="3462596"/>
            <a:ext cx="6614733" cy="2206943"/>
          </a:xfrm>
          <a:prstGeom prst="rect">
            <a:avLst/>
          </a:prstGeom>
        </p:spPr>
      </p:pic>
      <p:sp>
        <p:nvSpPr>
          <p:cNvPr id="10" name="مستطيل 6"/>
          <p:cNvSpPr>
            <a:spLocks noChangeArrowheads="1"/>
          </p:cNvSpPr>
          <p:nvPr/>
        </p:nvSpPr>
        <p:spPr bwMode="auto">
          <a:xfrm>
            <a:off x="1202202" y="6383338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425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2388" y="476250"/>
            <a:ext cx="110410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factors effect the speed of propagation of action potential 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decrease in either will increase the propagation velocity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resistance within the core of the membrane. </a:t>
            </a: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internal resistance of 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axon decreases as the diameter increases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(large diameter  →         higher velocity ).</a:t>
            </a:r>
          </a:p>
        </p:txBody>
      </p:sp>
      <p:sp>
        <p:nvSpPr>
          <p:cNvPr id="21507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38B4A-875C-4C45-A2CD-FA3989F55773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ar-SA" sz="1400"/>
          </a:p>
        </p:txBody>
      </p:sp>
      <p:sp>
        <p:nvSpPr>
          <p:cNvPr id="5" name="مستطيل 1"/>
          <p:cNvSpPr>
            <a:spLocks noChangeArrowheads="1"/>
          </p:cNvSpPr>
          <p:nvPr/>
        </p:nvSpPr>
        <p:spPr bwMode="auto">
          <a:xfrm>
            <a:off x="586854" y="2803436"/>
            <a:ext cx="99192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2-The capacitance across the membrane (charge stored )</a:t>
            </a:r>
          </a:p>
          <a:p>
            <a:pPr algn="l" rtl="0">
              <a:defRPr/>
            </a:pPr>
            <a:endParaRPr lang="en-US" altLang="ar-IQ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  <a:defRPr/>
            </a:pPr>
            <a:r>
              <a:rPr lang="en-US" alt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greater the stored charge on a membrane → the longer it takes to depolarize it</a:t>
            </a:r>
            <a:r>
              <a:rPr lang="en-US" altLang="ar-IQ" sz="2400" b="1" dirty="0">
                <a:latin typeface="Times New Roman" pitchFamily="18" charset="0"/>
                <a:cs typeface="Times New Roman" pitchFamily="18" charset="0"/>
              </a:rPr>
              <a:t> , and thus the slower the propagation speed    </a:t>
            </a:r>
          </a:p>
        </p:txBody>
      </p:sp>
      <p:sp>
        <p:nvSpPr>
          <p:cNvPr id="8" name="مستطيل 6"/>
          <p:cNvSpPr>
            <a:spLocks noChangeArrowheads="1"/>
          </p:cNvSpPr>
          <p:nvPr/>
        </p:nvSpPr>
        <p:spPr bwMode="auto">
          <a:xfrm>
            <a:off x="1106668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283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user\Desktop\electromyographye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13900"/>
            <a:ext cx="4029312" cy="258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مربع نص 2"/>
          <p:cNvSpPr txBox="1">
            <a:spLocks noChangeArrowheads="1"/>
          </p:cNvSpPr>
          <p:nvPr/>
        </p:nvSpPr>
        <p:spPr bwMode="auto">
          <a:xfrm>
            <a:off x="838200" y="180976"/>
            <a:ext cx="946626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Signals From Muscles –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ar-IQ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ar-IQ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</a:t>
            </a:r>
            <a:r>
              <a:rPr lang="en-US" altLang="ar-IQ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ar-IQ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altLang="ar-IQ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ar-IQ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   </a:t>
            </a:r>
            <a:r>
              <a:rPr lang="en-US" altLang="ar-IQ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EMG</a:t>
            </a:r>
          </a:p>
        </p:txBody>
      </p:sp>
      <p:sp>
        <p:nvSpPr>
          <p:cNvPr id="22532" name="AutoShape 4" descr="data:image/jpeg;base64,/9j/4AAQSkZJRgABAQAAAQABAAD/2wCEAAkGBxASEhUSEhIWFRAWGBcWFxYVGBgZFRcXFxgWFhUXFhUYHiggHh0lGxYaIT0hKCkrLi4uFx8zODYsNygtLisBCgoKDg0OGxAQGy8mICUyLS8vNS8vLTAtLzA1LS0tNS8tLS8xLS0tLS0tLS0vNS0tLy0tLy0tLTUtLS0vLS0tLf/AABEIAKsBJwMBIgACEQEDEQH/xAAbAAEAAgMBAQAAAAAAAAAAAAAABQYDBAcCAf/EAEcQAAIBAwICBgUJBAkCBwAAAAECAAMEERIhBTEGEyJBUWEyU3GBkQcUFSNCUpKh0SRzsbIzNGJjcoKi0uJE8RYlQ3TBwvD/xAAZAQEAAwEBAAAAAAAAAAAAAAAAAQIDBAX/xAAqEQEBAAIBAgMJAAMBAAAAAAAAAQIRAxIxBCHwE0FCUVJhcYGRIsHRFP/aAAwDAQACEQMRAD8A7jERAREQERED4xwM90p1xdVusapTquhJ9EnXTwNgDTbYDH3dJ85YOO3Omnp72293f/8AvOVqcfiOWzKTGuvg45Zupvg/HxUYUqyinXPo4OUqY3Jpk9+BnQdx5gZk5KDd261F0nyII2II3DKRuCDggjkRLD0Z4waqmlVP7TTHa7usXkKqjz5Edx8iCdODm6/K92fNxdHnOydiInQwIiICIiAiIgIiICIiAiIgIiICIiAiIgIiICIiAiIgIiICIiAiIgJ8M+xAod/xoVa74PZU6ADsRjxB3BOc+wiZFOZKdL+B9avX0l/aaY7udVBkmkfE8yueR8ATKxw6+DAEHIO49hnnc/Hcct/N6HDnMsdfJKTUvKByroxSopyrr6SnyzsQeRB2PfNoGfZhLZdxrZL3blh0zpqAt39VU+8oJpMo0gvncoAXXIblqG5GSLUDOd8W4UlZCGHmCNmU4Iyp9hwQcgjYgzx0J6UVbaibW8pV6jUCVFalTNRChJNMFUyygLsCQfQO+RPS4eWZz7vP5eO437OkRIPh3S6xrt1aVwKn3Kgam58gtQAn3ScmzIiIgIiICIiAia97e0qK6qrqi8sscZPcB4nyEh6/TC0TBfrFpnbWyMB5dk9v/TItk7pkt7LBEj+GcZoXBYUnyVxkFXQ4PIgOASNjuNpISUEREBERAREQEREBERAREQEREBERAREQEREBOa8fslt7tkQjTU01VUBsqahcMuw0gFkJGTkliANhOlSt9NeCtXotUo7XCKdO+AwHaAOx3DAMpxsw8CZTkxmU0vx59OW1ds7nM3gZVOG8TFUCoMDUSSByVvtD3GT9pc5nmZY6r0pdxIUW38pr3tBkYVaZZW5E0yA5XDbDOxwxVtJ2OjHtyzPSqZGkxhncMpkpyYdU03eGPbcSt/r6dOtpJR8rkagB2kzuuQQcc1yQdwZoN1vC2Umo9XhjMFPWEtUtSxwp1ndqWSBg7rtI22vTZXSn/pqxKsBnCvuw28CNR/xLgb1DLzxO3SrQqU2wUdGU+xlInp4ZzPHcefnjcbqtoGfZCdCLhqnD7V2OWNGnk+OFAz+Um5dUiJhuLqnTGajqg8WYKPiYGaJCV+ldkvKr1h/uleoM/wCJAVHvIlN6QcZua9f6mpWoqED0VYqF62mTqLCmTqU6qfZcn7W0r1Tetp6brek1e1Vq3FWodwh6mn5BP6QjwJfUDjmEXwExtw2irdYqZqH7RySM9wJ5DyGBNbhrKaVMpnSVBGrduW+on7WefnmSygsvPGJ5fJlcsrXoY4zHGRGUblqFenV1jtslEo2MEVHUEqeYYbHw7PnmXwTn3F6Ram6qEJKkZqegPNpduD1xUt6LgEBqaMA27DKg7nvPnOzwuW8dObxGOsttyIidTnIiICIiAiIgIiICIiAiIgIiICIiAiIgIiIHKrbgQPDku6eRUpCqHUDPWU0q1MbZADgcjkAjY7AFcFrVOM+BAYHGVJ3GQCRgjkwJBwRnIIF3+TwfsFLxBqg+3ramZW+n/RhaAF7bHqlRsVqYBNI03ZdThBywcHA25nGc5w5OKZTbq4eS9XSzWlzmbgMraO9NzTqKUqrjKnwPJlP2lPcw8D3giTNrcZnBljZXXLLNx64raitSamTgkdlhzVgQUYeYYA+6YavTOnT4c6NqNyKbU10Kxp62GlAr4xgE6fHszflUp2QqXNOhpxSpaqzeBPW1UpL7jk+6bcHJcZWHNhMtLRwjpG1G3o0KVq31dNEzVdVBKqAThNfMjymSpxjiNTk1OkO7QmWH+aoSP9MIFHITJ157pXLxOdTODCe5qtY3FT+luazH94UHvWlpX8p5Tg1upzpXV44Gr485sPWPeZrvcgTK55XvWkwk7M3VoOQkfxul9XrUdqmesAHMgAhwMeKlh7cTzccSAwNyTyVQWZj4Ki5LHyAknY9H7qtvUPUU/DZqx9g3VPfqPkJpxYZ27ivJljJrJB8EvVUvTLALnrEPcVf0gD5Nk/5xJWlxaiDp1hj91O0x9iLkn4TGnRuhY3lvrBrWtUNQpdaFbqKpIZF5DIZVCgnJyvPeX6lRVRhVCjwAAH5Tpy8NMsrduXHxNmPTrsrFpwZ7khqyGnbZyKR2er4dYPsp36eZ5HAyptQGJ9ib4YTCajLLK5XdIiJdUiIgIiICIiAiIgIiICIiAiIgIiICIiAiIgVroSdAubc7NRuaox/YqEVUPvDn4Te6XKDY3Qbl1FXP4GkXxpjZXYvcfstZVpXOPsMpPU1iB3doqfLE2enlyBw26ZSCDRYAjcEONOQfY0re1jXjm+TH8x4r8DW7s6Go6a60kKVMZKsUXII71ON17/IgEUqjUdGanUXTVQ6XXwPke8Ebg94InVbWloRU+6oX4DEgelvRz5yBVpYW5QYUnZai8+rc/mG+yfIkHPl4uqfdPFy9N8+yBtbgEbzQ4CQWr1dstUC+zSoLL7qj1Pzka97oV9YKlMiorbMuBllbwJGwPfqUjIIzp8AvNFupqMA9Rnqb7ZNRi2w885984+izGuu5S5Rb3uQJq1b+YLPhd7X3p0GVT9qtmkvwYaz7lk5a9C0Ua7quSBuVT6unj+05Os+0FfZJx8PlUZc+GKuvfFm0KGeoeSICz+3Su+PPkO+TXD+ilzV3rN1CfdXD1T790X/V7pv23SKxpZo2FFrhgdxaplM+L1tk95JmYVeMVfRp21sv94XrVB7kKrn3mdOHDhPu5M/FXLyxS3CuC29uPqkAY83OWqN7XbfHlykjK39DcSb0uJkfu7ekv8xaef8AwiX/AKe+u6oPNesFND/lpKp/Ob/ph1W+5h6T3aXFe3s6RD1VrU61XTv1VOkdRLkciTgAectk0eE8It7ZNFCktNeZ0jcnxZjuT5kzegk99IiJKxERAREQEREBERAREQEREBERAREQEREBERAREQPFWmrAqwDKQQQRkEHYgjvEovG+EVrWhWoIGrcMqo66B2q1rqBwyD7dMHfHMY9ub7Eiza2OVxu4rXQTpJTvbZSGHX0wq1V7wwGNQB30tjIP6SxswAyTgc8nliVni/QujUq/OLd2tbsZ+tpAYbPPXT5MPEbZ78yjX/HeJXv1Col1bpUZG6j6v51owDqJbZAx3xsfEbSJbO62Wssv8fJYby3tuMXA6sA21E6atUAZrqpDdWrDfQXCnV/dvjmDLT83sbGmamijb0wN2wq+wauZO3KUbh3Sq5sEVK3Cqqa3CAq64ZjnQiIq45dwPjy5TFT46qV+v4xbXC1AxFIGnqtaIztoAOWbb08E+Ejqilxy30zuta8avbv+pUBTon/qLoEAjxp0Bhm8iSBMlLofTch72rUu3G+Kh00Qf7NBez8czf4X0ksrgZo3NNvLUAw9qtgj4SXkySq3js8svX6Y6NBEUKihVHJVAAHsAmSfMz7LJIiICIiAia9zeJTxqOM5xgEnbGeQPiJh+lqP3m/A/wDtgb0TR+laPi34H/2zcRgRkcoHqIiAiIgIiICIiAiIgIiICIiAiIgIiICIiAiIgQfTS5KWlTBIL6aWQcH6xghwe44Y4PjiZOH0bW0tgylFoqgJqDAUqBsRj7O+wHjtNnjnCqV1Qe3qgmm4wcbEEHIIPiCAZzW46JXVS7Nr11GslFEqk1UddfWFlUVArHURpztgbnIOdotRbpb+A2z3df6QrqVQAraU25qjelWYdzv+QlodAQQQCDsQdwR5iU2y6N8TVw3z2lTTvSnTqMvuBqDfzOfZPl/0Y4k7dniVUDyZU9my0v8A5MSEmnvjPyc2VZuspKKNXxVFamf8VJtvhiWOpwwGoKmtgexkDYHQSR/HHsz4yvWXBuMUuV8tTwFYBhnuzppq3wIlgahc61PWLpwmpcbZGes05BOD7fDljdJIvcrZq1gXgSjlUcel39zADbzGNQ8zmfbTgxRtXWucMGAycYCgaTknO+fZk48Zjp2d6AfrlO2BnfGxwT2d9z7fM43zWdK71/WVFKA7jAyRg7jA23xtnuPskqvFbgzZLJcVRn7Lu7IPYAysPxY8p4+bOvppVI8aVxUb3lWZSPYNUyOl8pJ10qiZyNKFHA7hhmIY+eVnn58w/pKvVH+8pYX8eop+cDQ4lXthpzd3NE77A1Cx5ektRGI/LOe+QPEb6z3H0pc5xnD6OXiquijPnLjcLd4BpVaJB5l0b3adDSOvqt4oxVqWmDuAWNP8qiPn8pGU3Fsbq7VrhtxbtWoijeVrnsDUK2+ka1wVGkbHB2GRtJvgtcVKFNzWFQkPlmtxTLYc4yv2cAY/Oa15Vrdfa9a9FhjK9U2dtdPc9kZHLcYHPYSXrXxdQ6VKb0zntKdWcHHZI2PIyJE3Pcs/4grqr2zlQuw2HI7tgyb6McTyOqY7j0fZ4Sr3V1qcnyA3GORbuM0jfsrApnVkBQvMknAAHiSce+WUdYiVMV777NCsB/aZf/s82qDX5xlGXxJan592/fiBYokLi98/jS/2zNZi61jX6G+c6PDb0RnniBKRIypeXCFNdKkEZwhK1WLDVyOk0gD8ZJwEREBERAREQEREBERAREQEREBERASs8eoV6Fyt9QpmqvV9VcUl9MoGLJUpg82Uk7d4Ms08uwAySABzJ2EixFm0DbdNOHOMm6poe9ap6t1PeCr4Mx1em9hnTTqNXf7tBHqH4qMfnJapVtWOWaix8SUJ/Oe6d1bqMLUpgeAZQPgI80ay+fr+oVekV2+9Lhlxp8ar0aR/CWJktVrXAqACmDTOjfIBGSdeTnfA35fx2zfP6PrU/Ev6x8/o+tT8S/rCZEfTvbsOQ9EBDUVV330le0djyUgnfGc909G7vM46hRucHXkAZABI2OcZ29m/PG98+o+tT8a/rHz+j61PxL+slLQFxe6G+qUvns7gDBLjcau7CnnybxG/yvfXakAW+rOrByBuC2kEZONQAOe7PfJD5/R9an4l/WPn9H1qfjX9YEPx7hVsSpPDVuSdXorQ7PLn1jLz8s+jv3Ss8Us6KA6OCVlyP/ScU9Xt+as35y/fSFH1tP8AGv6x8/oetp/jX9YRZuObUlRK9uRw97PKgsarAh+0mcnJ3HeWw2+4m4binRpKlOjb0lXOEpEFVyx5aTjfOfeZcr9LGvjruoqac41lGxnnjPsmp9E8K9Va/CnI15mvu58LnUxOMbAYHLm0snQLgmo/O6g2GRRB94ap/EDyye8SdPCeFeqtfhTkpTvLdQFWpTCgAABlAAGwAGeUlLbia30hQ9bT/Gv6x9IUPW0/xr+sDZia30hQ9bT/ABr+sz0qisAVIKnkQcg+8QNLi3Kl++p/xm/NDi3Kl++p/wAZvwEREBERAREQEREBERAREQEREBERASu9O67U7Wo6HDKlRgfBlQ6T7pYpWPlD/qVb91V/kMmFcw4HeXj1LQPe1mFZlDr2QAGGcZG/5d8uY4Xf9+/LcXLDY+RpncSm9HvS4Yd8a1Azy5drByc7+Qx3Tqt5xBKRAcVN+9KVSoPYerUkGdHNJLNRy8NtltqlcUr3FAhX6zrCoYKtaowG7A5ZafiBt7ZC9Irq8p3S0xcXKUDTRm0jXpLJkj0d98CdSpXisQoD7prBKMoxnGCWAw2/oneeOJXC0lFV6hREyzcsMArbHbO3PbfYSmOeON88V8sMsp5ZOS315cqhanxG5qPjZepZc9rG5I223+E0LriHFUCZq3A1IG3XmCTg+j5Tr/C+OpWbTpem+AQtVdDFTkBgMnIyMeI8Jv3j6VDaioU5PgRuMHy3z7pac2P0xTLgyvxX1+3Cfpbinrq/4f8AjJSzuLhkVql/cU3+0nUFsdojYhcHsjMudPpDc1cOrrTDdqnTZWYspAKl2VwASCNgDp79WJP8P4g1ekGyUdHw42PaRyrpkbEFlIzyxvJvNjfhiJwZz476/bi54lxL1tf8P/GeqV9xNmCipXySAOz4n/DOjp0jr1vrEqLTpt2qQKO5qJjKudDjGofZAJAIJ8BYuAcUauh1rpqoSjqGDAMpwcMNmHeDtkMp2zJ9vh9EP/Pn9dcloVrvXUWtdXFIo2B9UXzgsGBwuxGBNku+3/mFyRkZxbsCBnc5K9wnVeOViKRUM6u3Ip6QxuSM+Q/OeOEXBFHtNUd0B1FhmoebDZeZxt7u7lK+1x+n1/FpxZzy6vX9cuLP3cRucf8Atmz4/d93vmm1W+NXRRuLiquliG6rTkhWPIr5TsNLi9NlZgtXs4yDRqqe0dI0hlGr3Zx3zfBj2uM74+v4j2Vy7Z+v64PYX181RRVr3CUznUy08kbHGBp8cfGSVJqhJB4jcL2gATbtjSQNz2e45nZcyFSotOrh78ZyPq2ZB9/bc531j8Ak+1wvw69fgnDnPit9flxs8R4l62v+D/jOxfJqzdS+okn6tjn7zU11HHcSZOAyO6G+lc/vF/lmfJyTKeWOmnFxZYW7y2l+LcqX76n/ABm/NDi3Kl++p/xm/MmxERAREQEREBERAREQEREBERAREQErHyh/1Kt+6q/yGWeVf5RD+xVf3dX+QyZ3RezmPR5MVOG+lkvT5qwGNOwVj2T7uU6jxKgrMv7U9FsHCoyjUNtyrqc425eM5d0eQh+GErgF1w2kDVgY2PM45H3eG/S+kT2y0tVxTWoPsqyhixyCFUHvJA+HlOjnv+UcvBN41v0NI0r1uttI5kamA2LkAePfjE8cTsEr0zTqDKkHy55GQe47yK4JxWk7imaS0aoGlV+rPZy2Qr0+zgMjAqORWSfFb1KCda7FVUEnGDnAJxjmeXdiczqiFsOjzLW11HLlT2WOkHGS3JQB6RJzzOd5YbqjrQqe8SH4X0gFR+rqIaTndQ7I2Rq04yhwGDYBU7jMlOIbKG1FQhDHHI4yMN5b590RNUqnwq6ogURRFTSNKMCVVlAUU+tQU2GQF7W+G7sZwLRwXhZpUirEdY7M7EDA1sxckKOQ1Mdu4Ylcp8duKq9YKi09fappp1gKQGXrHDgZwwJxpC5+132Dhl+bijqYlKiPhwjAjXTcqyasbqWUjOBkY5SUK5S4RXtsUVo9ZTUaaZVinYA0otTFNskZHaycheQMsvRzhj0UPWEGq7F3IAVdTHJCqOSgYAHgozvmV6jx+tXHWLVFNHGqkAhcshBZGfDjBIwdHZIB5k5xYuj3EmrIesAWqhKOFOpdQODpbvU7MD4MvfmEt69tteCG0upyDz9oI8P0izttGSW1OxyTy9mB4Sk/KR0xe0cUKTaHKlixBOBkbKAy5YlgPSAHaznYSN6BdJrjiKVbWs/1mNSVAu+MYIIB5jVkbnceyV3N6X9nl02/J0O1sCmr66q+rHpsDpwc9nA2m6Jxvp901rU6r2VKqaRogLqXIZmxnY52UDfO53AGNzJz5G+mFe8SrQuWNSrSwVqEDLIwPZYjmQQd+8GTe+1JNRK/Kb0jq2lBadA6a9c6Ff7i/aYZ7/PunFL8g5dHdk1YNZ6mdXcX08wNW2Mkzs/yp9G3u7cVKW9SjqbSObIcaseYxy8M9+JxUW9cnSA5bVnA9mMaPzx490DqPyTdKqjD5rWJYA/Vuea8sofLcY8MkcsYvHRm7SkLp3JCCouSFZj6PgoJlF+TvotUorrqDDuRgd6gePgTtt/ZE6D0N9K5/eL/ACwMtHjlG8SjUodYyGsuCadRdkZgxOV2Gx54lhnlVA5e2eoCIiAiIgIiICIiAiIgIiICIiAiIgJVflHP7FU/wVP5DLVKv8oP9XU/3gU53BDBgwIOxyIHNeA3tNzwpFqB3WoA64ClMKAoI5ttntZxtOq31mlZCjjKnb/seYPn5TmdC2p0yGSmisu4KooIPiDib/0nX9Y3xmvJnM9aZcXHlhLtaOG9HxTqF2ZnbOzOxZsDl2j7ZMXdslRSjgMpBBB5b5B/jOf/AEnX9Y3xj6Tr+sb4zJqstl0cCVNbMzgYCl2LsFG4UE8gDJy5oh1KnvE599J1/WN8Y+k6/rG+MDbTg11RxRWn1igaVcsyjSMCn1irTIJUDmGGrvxLNwbhRo0irNmoxLs2AMuzFycDYdpicD2SnfSdf1jfGPpOv6xvjA214JcW/wBSlLrKXooQ7JpQbIjaKbZ05zqyCQoB5b2Xo9wxqKHrG1VnJd2ACgsxycKNgO4DuCqJT/pOv6xvjH0nX9Y3xgSPyg8Bsrpk66r1VdRlTv2kJxg485p9GeF2VpTKW9fNertr31d47OR7OfjnuAmB7+qebk+3eefnlT735CTOmXevNNz5Lj078vx/tg6Z9ELC/q9d86p0rpexX0uhDFQQCwPJwEPuHlLL8n3R2zs6RW2qCqxOXcMrkkjbJXYDHISBN2/jz3Ow3PnPtO+qr6LFfZgfwi3H3KTq97pGJWaNgDcugpMiAAh9LaGJzkKxGNsDv+15SA+k6/rG+MfSdf1jfGImxf6Fuq8pqdDfSuf3i/yyl/Sdf1jfGXD5ORm2aod3eq+o+OnCj8hIStUREBERAREQERED/9k="/>
          <p:cNvSpPr>
            <a:spLocks noChangeAspect="1" noChangeArrowheads="1"/>
          </p:cNvSpPr>
          <p:nvPr/>
        </p:nvSpPr>
        <p:spPr bwMode="auto">
          <a:xfrm>
            <a:off x="9879013" y="-1371600"/>
            <a:ext cx="4953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sp>
        <p:nvSpPr>
          <p:cNvPr id="22533" name="مستطيل 1"/>
          <p:cNvSpPr>
            <a:spLocks noChangeArrowheads="1"/>
          </p:cNvSpPr>
          <p:nvPr/>
        </p:nvSpPr>
        <p:spPr bwMode="auto">
          <a:xfrm>
            <a:off x="559559" y="1468439"/>
            <a:ext cx="7408106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Electromyography (EMG)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electro diagnostic medicine technique for evaluating and recording the electrical activity produced by skeletal muscles</a:t>
            </a:r>
            <a:endParaRPr lang="ar-IQ" alt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2535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FEDC3-0777-44DB-8335-B42F0BC8DF59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ar-SA" sz="1400"/>
          </a:p>
        </p:txBody>
      </p:sp>
      <p:sp>
        <p:nvSpPr>
          <p:cNvPr id="22536" name="مستطيل 8"/>
          <p:cNvSpPr>
            <a:spLocks noChangeArrowheads="1"/>
          </p:cNvSpPr>
          <p:nvPr/>
        </p:nvSpPr>
        <p:spPr bwMode="auto">
          <a:xfrm>
            <a:off x="559559" y="3395663"/>
            <a:ext cx="8828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EMG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performed using an instrument called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electromyography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produce a record called an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electromyogram</a:t>
            </a:r>
            <a:endParaRPr lang="ar-IQ" altLang="ar-IQ" sz="2400" b="1" dirty="0">
              <a:solidFill>
                <a:srgbClr val="FF0000"/>
              </a:solidFill>
            </a:endParaRPr>
          </a:p>
        </p:txBody>
      </p:sp>
      <p:sp>
        <p:nvSpPr>
          <p:cNvPr id="22537" name="مستطيل 1"/>
          <p:cNvSpPr>
            <a:spLocks noChangeArrowheads="1"/>
          </p:cNvSpPr>
          <p:nvPr/>
        </p:nvSpPr>
        <p:spPr bwMode="auto">
          <a:xfrm>
            <a:off x="668740" y="4724400"/>
            <a:ext cx="9999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electromyography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detects the electrical potential generated by muscle cells when these cells are electrically or neurologically activated. </a:t>
            </a:r>
            <a:endParaRPr lang="ar-IQ" altLang="ar-IQ" sz="2400" b="1" dirty="0"/>
          </a:p>
        </p:txBody>
      </p:sp>
      <p:sp>
        <p:nvSpPr>
          <p:cNvPr id="12" name="مستطيل 6"/>
          <p:cNvSpPr>
            <a:spLocks noChangeArrowheads="1"/>
          </p:cNvSpPr>
          <p:nvPr/>
        </p:nvSpPr>
        <p:spPr bwMode="auto">
          <a:xfrm>
            <a:off x="1106668" y="6369635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33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355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D81A5-728B-4C16-AB5F-452F3105B915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ar-SA" sz="1400"/>
          </a:p>
        </p:txBody>
      </p:sp>
      <p:pic>
        <p:nvPicPr>
          <p:cNvPr id="23556" name="Picture 8" descr="https://www.getbodysmart.com/wp-content/uploads/2017/12/Motor-Unit-669x5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15939"/>
            <a:ext cx="63722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otor Unit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3910013"/>
            <a:ext cx="9153526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مستطيل 1"/>
          <p:cNvSpPr>
            <a:spLocks noChangeArrowheads="1"/>
          </p:cNvSpPr>
          <p:nvPr/>
        </p:nvSpPr>
        <p:spPr bwMode="auto">
          <a:xfrm>
            <a:off x="1611314" y="53976"/>
            <a:ext cx="664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muscle is made up of many motor units .</a:t>
            </a:r>
          </a:p>
        </p:txBody>
      </p:sp>
      <p:sp>
        <p:nvSpPr>
          <p:cNvPr id="23559" name="مستطيل 8"/>
          <p:cNvSpPr>
            <a:spLocks noChangeArrowheads="1"/>
          </p:cNvSpPr>
          <p:nvPr/>
        </p:nvSpPr>
        <p:spPr bwMode="auto">
          <a:xfrm>
            <a:off x="1163639" y="6383338"/>
            <a:ext cx="447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28165059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3376"/>
            <a:ext cx="88931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4580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06603-0982-44E1-B9EE-A66CE85C28C6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ar-SA" sz="1400"/>
          </a:p>
        </p:txBody>
      </p:sp>
      <p:sp>
        <p:nvSpPr>
          <p:cNvPr id="24581" name="مستطيل 4"/>
          <p:cNvSpPr>
            <a:spLocks noChangeArrowheads="1"/>
          </p:cNvSpPr>
          <p:nvPr/>
        </p:nvSpPr>
        <p:spPr bwMode="auto">
          <a:xfrm>
            <a:off x="1076443" y="6383338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402989128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6147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3B156-02D9-45B1-83DA-FBC8FADE1EB2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ar-SA" sz="1400"/>
          </a:p>
        </p:txBody>
      </p:sp>
      <p:sp>
        <p:nvSpPr>
          <p:cNvPr id="6148" name="مستطيل 3"/>
          <p:cNvSpPr>
            <a:spLocks noChangeArrowheads="1"/>
          </p:cNvSpPr>
          <p:nvPr/>
        </p:nvSpPr>
        <p:spPr bwMode="auto">
          <a:xfrm>
            <a:off x="325178" y="970757"/>
            <a:ext cx="65259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nervous system can be divided in two parts: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1-Central nervous system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the</a:t>
            </a:r>
          </a:p>
          <a:p>
            <a:pPr algn="l" rtl="0">
              <a:spcBef>
                <a:spcPct val="0"/>
              </a:spcBef>
              <a:buFontTx/>
              <a:buAutoNum type="alphaUcPeriod"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</a:t>
            </a:r>
          </a:p>
          <a:p>
            <a:pPr algn="l" rtl="0">
              <a:spcBef>
                <a:spcPct val="0"/>
              </a:spcBef>
              <a:buFontTx/>
              <a:buAutoNum type="alphaUcPeriod"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 cord</a:t>
            </a:r>
          </a:p>
          <a:p>
            <a:pPr algn="l" rtl="0">
              <a:spcBef>
                <a:spcPct val="0"/>
              </a:spcBef>
              <a:buFontTx/>
              <a:buAutoNum type="alphaUcPeriod"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  fibers (neurons)</a:t>
            </a:r>
          </a:p>
        </p:txBody>
      </p:sp>
      <p:sp>
        <p:nvSpPr>
          <p:cNvPr id="6149" name="مستطيل 4"/>
          <p:cNvSpPr>
            <a:spLocks noChangeArrowheads="1"/>
          </p:cNvSpPr>
          <p:nvPr/>
        </p:nvSpPr>
        <p:spPr bwMode="auto">
          <a:xfrm>
            <a:off x="325177" y="4381335"/>
            <a:ext cx="414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Autonomic nervous system</a:t>
            </a:r>
          </a:p>
        </p:txBody>
      </p:sp>
      <p:sp>
        <p:nvSpPr>
          <p:cNvPr id="6150" name="مستطيل 5"/>
          <p:cNvSpPr>
            <a:spLocks noChangeArrowheads="1"/>
          </p:cNvSpPr>
          <p:nvPr/>
        </p:nvSpPr>
        <p:spPr bwMode="auto">
          <a:xfrm>
            <a:off x="1524000" y="130176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nervous system and the neurons</a:t>
            </a:r>
          </a:p>
        </p:txBody>
      </p:sp>
      <p:pic>
        <p:nvPicPr>
          <p:cNvPr id="6151" name="Picture 4" descr="https://drvittoriarepetto.files.wordpress.com/2016/05/auto-motor-sensory-gif.gif?w=5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04" y="441327"/>
            <a:ext cx="45624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33400" y="30192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Transmits  sensory information to brain or spinal cord and from brain or spinal cord to appropriate muscles and glands.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28780" y="50037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various internal organs such as the heart, intestines, and glands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مستطيل 6"/>
          <p:cNvSpPr>
            <a:spLocks noChangeArrowheads="1"/>
          </p:cNvSpPr>
          <p:nvPr/>
        </p:nvSpPr>
        <p:spPr bwMode="auto">
          <a:xfrm>
            <a:off x="956542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914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مربع نص 4"/>
          <p:cNvSpPr txBox="1">
            <a:spLocks noChangeArrowheads="1"/>
          </p:cNvSpPr>
          <p:nvPr/>
        </p:nvSpPr>
        <p:spPr bwMode="auto">
          <a:xfrm>
            <a:off x="838200" y="357188"/>
            <a:ext cx="1068050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 action is initiated by an action potential that travels along an axon and is transmitted across the motor end plates  into the muscle fibers, causing them to contract. </a:t>
            </a:r>
          </a:p>
        </p:txBody>
      </p:sp>
      <p:pic>
        <p:nvPicPr>
          <p:cNvPr id="25603" name="صورة 2" descr="C:\Users\Ghania\Pictures\2015-04-21\IMAGE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700213"/>
            <a:ext cx="835342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5605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F50AE5-0D52-4A37-8512-1CC250998949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ar-SA" sz="1400"/>
          </a:p>
        </p:txBody>
      </p:sp>
      <p:sp>
        <p:nvSpPr>
          <p:cNvPr id="25606" name="مستطيل 5"/>
          <p:cNvSpPr>
            <a:spLocks noChangeArrowheads="1"/>
          </p:cNvSpPr>
          <p:nvPr/>
        </p:nvSpPr>
        <p:spPr bwMode="auto">
          <a:xfrm>
            <a:off x="1014414" y="6383338"/>
            <a:ext cx="447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218690206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"/>
          <p:cNvSpPr txBox="1">
            <a:spLocks noChangeArrowheads="1"/>
          </p:cNvSpPr>
          <p:nvPr/>
        </p:nvSpPr>
        <p:spPr bwMode="auto">
          <a:xfrm>
            <a:off x="641445" y="214313"/>
            <a:ext cx="1024946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EMG electrodes usually record the electrical activity from several fibers. Either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surface electrode 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concentric needle electrode inserted under the skin 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773238"/>
            <a:ext cx="837247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6629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043D5-8637-4C78-A18C-C8AEB80CAC3D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ar-SA" sz="1400"/>
          </a:p>
        </p:txBody>
      </p:sp>
      <p:sp>
        <p:nvSpPr>
          <p:cNvPr id="26630" name="مستطيل 5"/>
          <p:cNvSpPr>
            <a:spLocks noChangeArrowheads="1"/>
          </p:cNvSpPr>
          <p:nvPr/>
        </p:nvSpPr>
        <p:spPr bwMode="auto">
          <a:xfrm>
            <a:off x="1128713" y="6369843"/>
            <a:ext cx="447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830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مستطيل 1"/>
          <p:cNvSpPr>
            <a:spLocks noChangeArrowheads="1"/>
          </p:cNvSpPr>
          <p:nvPr/>
        </p:nvSpPr>
        <p:spPr bwMode="auto">
          <a:xfrm>
            <a:off x="917505" y="853459"/>
            <a:ext cx="960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speed at which an electrochemical impulse propagates down a neural pathway.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velocities are affected by a wide array of factors, including: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, sex, and various medical conditions.</a:t>
            </a:r>
            <a:endParaRPr lang="ar-IQ" alt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مستطيل 2"/>
          <p:cNvSpPr>
            <a:spLocks noChangeArrowheads="1"/>
          </p:cNvSpPr>
          <p:nvPr/>
        </p:nvSpPr>
        <p:spPr bwMode="auto">
          <a:xfrm>
            <a:off x="1703389" y="295276"/>
            <a:ext cx="5303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Conduction Velocity Calculation</a:t>
            </a:r>
          </a:p>
        </p:txBody>
      </p:sp>
      <p:sp>
        <p:nvSpPr>
          <p:cNvPr id="27652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765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661576-E9C8-4087-B38F-A77F85D33A3F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ar-SA" sz="1400"/>
          </a:p>
        </p:txBody>
      </p:sp>
      <p:sp>
        <p:nvSpPr>
          <p:cNvPr id="8" name="مستطيل 6"/>
          <p:cNvSpPr>
            <a:spLocks noChangeArrowheads="1"/>
          </p:cNvSpPr>
          <p:nvPr/>
        </p:nvSpPr>
        <p:spPr bwMode="auto">
          <a:xfrm>
            <a:off x="1202202" y="6383338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322063886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en/b/bf/Nerve_Conduction_Velocity_Calcul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868364"/>
            <a:ext cx="74168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8676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FC1D9D-E4EB-429D-A3ED-7A883219D4A7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ar-SA" sz="1400"/>
          </a:p>
        </p:txBody>
      </p:sp>
      <p:sp>
        <p:nvSpPr>
          <p:cNvPr id="28677" name="مستطيل 2"/>
          <p:cNvSpPr>
            <a:spLocks noChangeArrowheads="1"/>
          </p:cNvSpPr>
          <p:nvPr/>
        </p:nvSpPr>
        <p:spPr bwMode="auto">
          <a:xfrm>
            <a:off x="1738313" y="285751"/>
            <a:ext cx="615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Conduction Velocity Calculation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41696" y="5507038"/>
            <a:ext cx="1015393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difference between stimulation from the first electrode and pick-up by the downstream electrode is known as the latency. </a:t>
            </a:r>
          </a:p>
        </p:txBody>
      </p:sp>
      <p:sp>
        <p:nvSpPr>
          <p:cNvPr id="9" name="مستطيل 6"/>
          <p:cNvSpPr>
            <a:spLocks noChangeArrowheads="1"/>
          </p:cNvSpPr>
          <p:nvPr/>
        </p:nvSpPr>
        <p:spPr bwMode="auto">
          <a:xfrm>
            <a:off x="1202202" y="6383338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201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29699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75B5B-263B-4A46-8C92-0E1692FBCA3E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ar-SA" sz="1400"/>
          </a:p>
        </p:txBody>
      </p:sp>
      <p:sp>
        <p:nvSpPr>
          <p:cNvPr id="29700" name="مستطيل 3"/>
          <p:cNvSpPr>
            <a:spLocks noChangeArrowheads="1"/>
          </p:cNvSpPr>
          <p:nvPr/>
        </p:nvSpPr>
        <p:spPr bwMode="auto">
          <a:xfrm>
            <a:off x="1774826" y="260351"/>
            <a:ext cx="820737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 of measuring the motor nerve conduction velocity</a:t>
            </a:r>
            <a:endParaRPr lang="en-US" altLang="ar-SA" sz="2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5520" y="685300"/>
            <a:ext cx="8424936" cy="3453510"/>
          </a:xfrm>
          <a:prstGeom prst="rect">
            <a:avLst/>
          </a:prstGeom>
          <a:blipFill rotWithShape="0">
            <a:blip r:embed="rId2"/>
            <a:stretch>
              <a:fillRect l="-1158" t="-1764" b="-2822"/>
            </a:stretch>
          </a:blipFill>
        </p:spPr>
        <p:txBody>
          <a:bodyPr/>
          <a:lstStyle/>
          <a:p>
            <a:pPr>
              <a:defRPr/>
            </a:pPr>
            <a:r>
              <a:rPr lang="ar-SA">
                <a:noFill/>
              </a:rPr>
              <a:t> </a:t>
            </a:r>
          </a:p>
        </p:txBody>
      </p:sp>
      <p:pic>
        <p:nvPicPr>
          <p:cNvPr id="29702" name="صورة 2" descr="C:\Users\Ghania\Pictures\2015-04-21\IMAGE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149725"/>
            <a:ext cx="42306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صورة 1" descr="C:\Users\Ghania\Pictures\2015-04-21\IMAGE0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38" y="4105275"/>
            <a:ext cx="34559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6"/>
          <p:cNvSpPr>
            <a:spLocks noChangeArrowheads="1"/>
          </p:cNvSpPr>
          <p:nvPr/>
        </p:nvSpPr>
        <p:spPr bwMode="auto">
          <a:xfrm>
            <a:off x="1117826" y="6358862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8762439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مربع نص 1"/>
          <p:cNvSpPr txBox="1">
            <a:spLocks noChangeArrowheads="1"/>
          </p:cNvSpPr>
          <p:nvPr/>
        </p:nvSpPr>
        <p:spPr bwMode="auto">
          <a:xfrm>
            <a:off x="1881188" y="214313"/>
            <a:ext cx="824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sensory nerve conduction velocity can be determined by stimulating at one location and recording the responses with electrodes placed at known distances.</a:t>
            </a:r>
          </a:p>
        </p:txBody>
      </p:sp>
      <p:pic>
        <p:nvPicPr>
          <p:cNvPr id="30723" name="صورة 1" descr="C:\Users\Ghania\Pictures\2015-04-21\IMAGE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852738"/>
            <a:ext cx="6911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30725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996311-14C2-416C-AFEE-783C93FCDD42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ar-SA" sz="1400" dirty="0"/>
          </a:p>
        </p:txBody>
      </p:sp>
      <p:sp>
        <p:nvSpPr>
          <p:cNvPr id="2" name="مستطيل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9760" y="1429539"/>
            <a:ext cx="9270776" cy="1329082"/>
          </a:xfrm>
          <a:prstGeom prst="rect">
            <a:avLst/>
          </a:prstGeom>
          <a:blipFill rotWithShape="0">
            <a:blip r:embed="rId3"/>
            <a:stretch>
              <a:fillRect l="-1053" t="-1835" b="-9633"/>
            </a:stretch>
          </a:blipFill>
        </p:spPr>
        <p:txBody>
          <a:bodyPr/>
          <a:lstStyle/>
          <a:p>
            <a:pPr>
              <a:defRPr/>
            </a:pPr>
            <a:r>
              <a:rPr lang="ar-SA">
                <a:noFill/>
              </a:rPr>
              <a:t> </a:t>
            </a:r>
          </a:p>
        </p:txBody>
      </p:sp>
      <p:sp>
        <p:nvSpPr>
          <p:cNvPr id="30727" name="مستطيل 6"/>
          <p:cNvSpPr>
            <a:spLocks noChangeArrowheads="1"/>
          </p:cNvSpPr>
          <p:nvPr/>
        </p:nvSpPr>
        <p:spPr bwMode="auto">
          <a:xfrm>
            <a:off x="1202202" y="6383338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1956634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436728" y="1170723"/>
            <a:ext cx="1113202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motor neuron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a nerve cell (neuron) consists of 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body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 in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 cord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 (axon) </a:t>
            </a: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outside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 cord 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directly or indirectly control effector organs.</a:t>
            </a:r>
            <a:endParaRPr lang="en-US" alt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436728" y="115889"/>
            <a:ext cx="100518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motor neuron : 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nerve cell specialized for the reception , interpretation , and transmission of electrical messages.</a:t>
            </a:r>
          </a:p>
        </p:txBody>
      </p:sp>
      <p:sp>
        <p:nvSpPr>
          <p:cNvPr id="7172" name="عنصر نائب للتذييل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7173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5A7243-9562-4223-9BF1-6ADE7CC1C1F9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ar-SA" sz="1400"/>
          </a:p>
        </p:txBody>
      </p:sp>
      <p:pic>
        <p:nvPicPr>
          <p:cNvPr id="7174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22128" r="1971" b="4988"/>
          <a:stretch>
            <a:fillRect/>
          </a:stretch>
        </p:blipFill>
        <p:spPr bwMode="auto">
          <a:xfrm>
            <a:off x="1919289" y="3001963"/>
            <a:ext cx="85693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6"/>
          <p:cNvSpPr>
            <a:spLocks noChangeArrowheads="1"/>
          </p:cNvSpPr>
          <p:nvPr/>
        </p:nvSpPr>
        <p:spPr bwMode="auto">
          <a:xfrm>
            <a:off x="1024056" y="6382919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70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s://tse3.mm.bing.net/th?id=OIP.JaDSmWhHR16s3QDt8fjkzQDLEy&amp;pid=15.1&amp;P=0&amp;w=300&amp;h=300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sp>
        <p:nvSpPr>
          <p:cNvPr id="3" name="Rectangle 2"/>
          <p:cNvSpPr/>
          <p:nvPr/>
        </p:nvSpPr>
        <p:spPr>
          <a:xfrm>
            <a:off x="1615276" y="2232880"/>
            <a:ext cx="4323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alt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electricity generated inside the body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severs for the </a:t>
            </a:r>
            <a:endParaRPr lang="ar-IQ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822450" y="3763963"/>
            <a:ext cx="344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400" b="1">
                <a:solidFill>
                  <a:srgbClr val="84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and operation of </a:t>
            </a:r>
            <a:endParaRPr lang="ar-IQ" altLang="ar-IQ" sz="2400" b="1">
              <a:solidFill>
                <a:srgbClr val="84060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2150" y="5214938"/>
            <a:ext cx="115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organs</a:t>
            </a:r>
            <a:endParaRPr lang="ar-IQ" altLang="ar-IQ" sz="2400" b="1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84351" y="5229226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nerves</a:t>
            </a:r>
            <a:endParaRPr lang="ar-IQ" altLang="ar-IQ" sz="24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60713" y="5194301"/>
            <a:ext cx="128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  <a:endParaRPr lang="ar-IQ" altLang="ar-IQ" sz="2400" b="1"/>
          </a:p>
        </p:txBody>
      </p:sp>
      <p:sp>
        <p:nvSpPr>
          <p:cNvPr id="8200" name="Down Arrow 7"/>
          <p:cNvSpPr>
            <a:spLocks noChangeArrowheads="1"/>
          </p:cNvSpPr>
          <p:nvPr/>
        </p:nvSpPr>
        <p:spPr bwMode="auto">
          <a:xfrm>
            <a:off x="3476626" y="3160714"/>
            <a:ext cx="201613" cy="581025"/>
          </a:xfrm>
          <a:prstGeom prst="downArrow">
            <a:avLst>
              <a:gd name="adj1" fmla="val 50000"/>
              <a:gd name="adj2" fmla="val 5001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>
            <a:off x="3565526" y="4392614"/>
            <a:ext cx="227013" cy="801687"/>
          </a:xfrm>
          <a:prstGeom prst="downArrow">
            <a:avLst>
              <a:gd name="adj1" fmla="val 50000"/>
              <a:gd name="adj2" fmla="val 4962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-1967269">
            <a:off x="4829175" y="4316413"/>
            <a:ext cx="177800" cy="1009650"/>
          </a:xfrm>
          <a:prstGeom prst="downArrow">
            <a:avLst>
              <a:gd name="adj1" fmla="val 50000"/>
              <a:gd name="adj2" fmla="val 5005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2422353">
            <a:off x="2344739" y="4391025"/>
            <a:ext cx="193675" cy="839788"/>
          </a:xfrm>
          <a:prstGeom prst="downArrow">
            <a:avLst>
              <a:gd name="adj1" fmla="val 50000"/>
              <a:gd name="adj2" fmla="val 5018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pic>
        <p:nvPicPr>
          <p:cNvPr id="8204" name="Picture 4" descr="https://drvittoriarepetto.files.wordpress.com/2016/05/auto-motor-sensory-gif.gif?w=5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360109"/>
            <a:ext cx="45624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820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935941-BB4E-4E7F-AF32-40E6A883E28F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ar-SA" sz="1400"/>
          </a:p>
        </p:txBody>
      </p:sp>
      <p:sp>
        <p:nvSpPr>
          <p:cNvPr id="8207" name="مستطيل 14"/>
          <p:cNvSpPr>
            <a:spLocks noChangeArrowheads="1"/>
          </p:cNvSpPr>
          <p:nvPr/>
        </p:nvSpPr>
        <p:spPr bwMode="auto">
          <a:xfrm>
            <a:off x="696119" y="215640"/>
            <a:ext cx="8763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human body generate electricity?</a:t>
            </a:r>
          </a:p>
        </p:txBody>
      </p:sp>
      <p:sp>
        <p:nvSpPr>
          <p:cNvPr id="8208" name="مستطيل 2"/>
          <p:cNvSpPr>
            <a:spLocks noChangeArrowheads="1"/>
          </p:cNvSpPr>
          <p:nvPr/>
        </p:nvSpPr>
        <p:spPr bwMode="auto">
          <a:xfrm>
            <a:off x="394493" y="762830"/>
            <a:ext cx="1111056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because chemical reactions between different atoms and molecules within the body.</a:t>
            </a:r>
            <a:endParaRPr lang="ar-IQ" alt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ستطيل 6"/>
          <p:cNvSpPr>
            <a:spLocks noChangeArrowheads="1"/>
          </p:cNvSpPr>
          <p:nvPr/>
        </p:nvSpPr>
        <p:spPr bwMode="auto">
          <a:xfrm>
            <a:off x="1038429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706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96" grpId="0"/>
      <p:bldP spid="5" grpId="0"/>
      <p:bldP spid="6" grpId="0"/>
      <p:bldP spid="7" grpId="0"/>
      <p:bldP spid="8200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3" descr="G:\ECG\Action potential\Active Transport Across Cell Membranes_files\noneq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700213"/>
            <a:ext cx="5903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6879" y="764370"/>
            <a:ext cx="5543441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ar-IQ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neuron is said to be polarized</a:t>
            </a:r>
            <a:r>
              <a:rPr lang="en-US" altLang="ar-IQ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220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9221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0B979F-FB6C-4ABD-898F-DF309EB1FEB6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ar-SA" sz="1400"/>
          </a:p>
        </p:txBody>
      </p:sp>
      <p:sp>
        <p:nvSpPr>
          <p:cNvPr id="9222" name="مستطيل 2"/>
          <p:cNvSpPr>
            <a:spLocks noChangeArrowheads="1"/>
          </p:cNvSpPr>
          <p:nvPr/>
        </p:nvSpPr>
        <p:spPr bwMode="auto">
          <a:xfrm>
            <a:off x="460376" y="219063"/>
            <a:ext cx="407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potentials of nerves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77422" y="5251451"/>
            <a:ext cx="9684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inside of the cell is typically 60-90 mv more negative than outside.</a:t>
            </a:r>
          </a:p>
        </p:txBody>
      </p:sp>
      <p:sp>
        <p:nvSpPr>
          <p:cNvPr id="10" name="مستطيل 6"/>
          <p:cNvSpPr>
            <a:spLocks noChangeArrowheads="1"/>
          </p:cNvSpPr>
          <p:nvPr/>
        </p:nvSpPr>
        <p:spPr bwMode="auto">
          <a:xfrm>
            <a:off x="1043100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955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مستطيل 1"/>
          <p:cNvSpPr>
            <a:spLocks noChangeArrowheads="1"/>
          </p:cNvSpPr>
          <p:nvPr/>
        </p:nvSpPr>
        <p:spPr bwMode="auto">
          <a:xfrm>
            <a:off x="532262" y="188914"/>
            <a:ext cx="105770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inside of the cell is 60-90 mV more negative than the outside. This potential difference is called the </a:t>
            </a:r>
            <a:r>
              <a:rPr lang="en-US" altLang="ar-IQ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resting potential 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neuron</a:t>
            </a:r>
            <a:r>
              <a:rPr lang="en-US" altLang="ar-SA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alt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8" descr="Image result for Resting Potential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sp>
        <p:nvSpPr>
          <p:cNvPr id="10244" name="AutoShape 10" descr="Image result for Resting Potential"/>
          <p:cNvSpPr>
            <a:spLocks noChangeAspect="1" noChangeArrowheads="1"/>
          </p:cNvSpPr>
          <p:nvPr/>
        </p:nvSpPr>
        <p:spPr bwMode="auto">
          <a:xfrm>
            <a:off x="1852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IQ" altLang="ar-IQ" sz="2400"/>
          </a:p>
        </p:txBody>
      </p:sp>
      <p:pic>
        <p:nvPicPr>
          <p:cNvPr id="10245" name="Picture 11" descr="C:\Users\ALNABAA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608320"/>
            <a:ext cx="7056437" cy="50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0247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F7CCB-CFB9-49C1-9FB1-33D1517A9F7D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ar-SA" sz="1400"/>
          </a:p>
        </p:txBody>
      </p:sp>
      <p:sp>
        <p:nvSpPr>
          <p:cNvPr id="10" name="مستطيل 6"/>
          <p:cNvSpPr>
            <a:spLocks noChangeArrowheads="1"/>
          </p:cNvSpPr>
          <p:nvPr/>
        </p:nvSpPr>
        <p:spPr bwMode="auto">
          <a:xfrm>
            <a:off x="997485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198032146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08050"/>
            <a:ext cx="88931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1268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53CB0-E1B5-4557-B008-3CFC4FD1057F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ar-SA" sz="1400"/>
          </a:p>
        </p:txBody>
      </p:sp>
      <p:sp>
        <p:nvSpPr>
          <p:cNvPr id="11269" name="مستطيل 1"/>
          <p:cNvSpPr>
            <a:spLocks noChangeArrowheads="1"/>
          </p:cNvSpPr>
          <p:nvPr/>
        </p:nvSpPr>
        <p:spPr bwMode="auto">
          <a:xfrm>
            <a:off x="1173707" y="79376"/>
            <a:ext cx="933236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typical concentrations of various ions inside and outside the membrane of an axon.</a:t>
            </a:r>
            <a:endParaRPr lang="ar-SA" altLang="ar-SA" sz="2400" dirty="0"/>
          </a:p>
        </p:txBody>
      </p:sp>
      <p:sp>
        <p:nvSpPr>
          <p:cNvPr id="8" name="مستطيل 6"/>
          <p:cNvSpPr>
            <a:spLocks noChangeArrowheads="1"/>
          </p:cNvSpPr>
          <p:nvPr/>
        </p:nvSpPr>
        <p:spPr bwMode="auto">
          <a:xfrm>
            <a:off x="949928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120208906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صورة 1" descr="C:\Users\Ghania\Pictures\2015-04-21\IMAGE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549275"/>
            <a:ext cx="81359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6785" y="4941168"/>
            <a:ext cx="6532173" cy="1569660"/>
          </a:xfrm>
          <a:prstGeom prst="rect">
            <a:avLst/>
          </a:prstGeom>
          <a:blipFill rotWithShape="1">
            <a:blip r:embed="rId3"/>
            <a:stretch>
              <a:fillRect l="-1399" t="-3113"/>
            </a:stretch>
          </a:blipFill>
        </p:spPr>
        <p:txBody>
          <a:bodyPr/>
          <a:lstStyle/>
          <a:p>
            <a:pPr>
              <a:defRPr/>
            </a:pPr>
            <a:r>
              <a:rPr lang="ar-IQ" dirty="0">
                <a:noFill/>
              </a:rPr>
              <a:t> </a:t>
            </a:r>
          </a:p>
        </p:txBody>
      </p:sp>
      <p:sp>
        <p:nvSpPr>
          <p:cNvPr id="12292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2293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4A8568-BA62-475E-9A2B-6970F19A9A17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ar-SA" sz="1400"/>
          </a:p>
        </p:txBody>
      </p:sp>
      <p:sp>
        <p:nvSpPr>
          <p:cNvPr id="8" name="مستطيل 6"/>
          <p:cNvSpPr>
            <a:spLocks noChangeArrowheads="1"/>
          </p:cNvSpPr>
          <p:nvPr/>
        </p:nvSpPr>
        <p:spPr bwMode="auto">
          <a:xfrm>
            <a:off x="1018714" y="6382921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extLst>
      <p:ext uri="{BB962C8B-B14F-4D97-AF65-F5344CB8AC3E}">
        <p14:creationId xmlns:p14="http://schemas.microsoft.com/office/powerpoint/2010/main" val="352104438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شكل بيضاوي 1"/>
          <p:cNvSpPr>
            <a:spLocks noChangeArrowheads="1"/>
          </p:cNvSpPr>
          <p:nvPr/>
        </p:nvSpPr>
        <p:spPr bwMode="auto">
          <a:xfrm>
            <a:off x="5181601" y="3697945"/>
            <a:ext cx="1014483" cy="83725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2400"/>
          </a:p>
        </p:txBody>
      </p:sp>
      <p:sp>
        <p:nvSpPr>
          <p:cNvPr id="13315" name="مستطيل 1"/>
          <p:cNvSpPr>
            <a:spLocks noChangeArrowheads="1"/>
          </p:cNvSpPr>
          <p:nvPr/>
        </p:nvSpPr>
        <p:spPr bwMode="auto">
          <a:xfrm>
            <a:off x="327546" y="188913"/>
            <a:ext cx="10781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resting membrane potential of a neuron is about( -70) mV (mV=millivolt) - this means that the inside of the neuron is 70 mV less than the outside.</a:t>
            </a:r>
          </a:p>
        </p:txBody>
      </p:sp>
      <p:sp>
        <p:nvSpPr>
          <p:cNvPr id="13316" name="شكل بيضاوي 5"/>
          <p:cNvSpPr>
            <a:spLocks noChangeArrowheads="1"/>
          </p:cNvSpPr>
          <p:nvPr/>
        </p:nvSpPr>
        <p:spPr bwMode="auto">
          <a:xfrm>
            <a:off x="2803478" y="2696127"/>
            <a:ext cx="949325" cy="908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240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77420" y="1156068"/>
            <a:ext cx="11505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rest, there are relatively more sodium ions outside the neuron and more potassium ions inside that neuron.</a:t>
            </a:r>
            <a:endParaRPr lang="ar-IQ" alt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صورة 3" descr="G:\ECG\Action potential\Active Transport Across Cell Membranes_files\noneq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34" y="2133629"/>
            <a:ext cx="3804313" cy="40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عنصر نائب للتذييل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SA" sz="1400"/>
              <a:t>University of Basrah-College of Medicine-Physiology Department</a:t>
            </a:r>
          </a:p>
        </p:txBody>
      </p:sp>
      <p:sp>
        <p:nvSpPr>
          <p:cNvPr id="13320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F3C536-282E-4B1F-9215-F6AC652A5838}" type="slidenum">
              <a:rPr lang="en-US" altLang="ar-SA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ar-SA" sz="1400"/>
          </a:p>
        </p:txBody>
      </p:sp>
      <p:sp>
        <p:nvSpPr>
          <p:cNvPr id="11" name="مستطيل 6"/>
          <p:cNvSpPr>
            <a:spLocks noChangeArrowheads="1"/>
          </p:cNvSpPr>
          <p:nvPr/>
        </p:nvSpPr>
        <p:spPr bwMode="auto">
          <a:xfrm>
            <a:off x="1052077" y="6393062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ar-IQ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ar-SA" alt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5191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9|2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7.4|18.5|8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6|1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9.5|1.7|3.2|1.4|0.9|0.4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1|1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14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1065</Words>
  <Application>Microsoft Office PowerPoint</Application>
  <PresentationFormat>شاشة عريضة</PresentationFormat>
  <Paragraphs>155</Paragraphs>
  <Slides>25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ahmed ali</cp:lastModifiedBy>
  <cp:revision>20</cp:revision>
  <dcterms:created xsi:type="dcterms:W3CDTF">2021-07-20T20:47:14Z</dcterms:created>
  <dcterms:modified xsi:type="dcterms:W3CDTF">2022-05-13T17:55:34Z</dcterms:modified>
</cp:coreProperties>
</file>